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370" r:id="rId3"/>
    <p:sldId id="257" r:id="rId4"/>
    <p:sldId id="286" r:id="rId5"/>
    <p:sldId id="371" r:id="rId6"/>
    <p:sldId id="388" r:id="rId7"/>
    <p:sldId id="372" r:id="rId8"/>
    <p:sldId id="389" r:id="rId9"/>
    <p:sldId id="373" r:id="rId10"/>
    <p:sldId id="393" r:id="rId11"/>
    <p:sldId id="358" r:id="rId12"/>
    <p:sldId id="394" r:id="rId13"/>
    <p:sldId id="395" r:id="rId14"/>
    <p:sldId id="365" r:id="rId15"/>
    <p:sldId id="397" r:id="rId16"/>
    <p:sldId id="396" r:id="rId17"/>
    <p:sldId id="374" r:id="rId18"/>
    <p:sldId id="398" r:id="rId19"/>
    <p:sldId id="391" r:id="rId20"/>
    <p:sldId id="366" r:id="rId21"/>
    <p:sldId id="284" r:id="rId22"/>
    <p:sldId id="30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966E1-39B5-D941-BBD5-5FF162953B0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4DB37-6FBA-6146-8AE9-AB19D6FF3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38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43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5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73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93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1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6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49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29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7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7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2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6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59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93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90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9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76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72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F16E-96CA-8E47-BC37-481C1FEB88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65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1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0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2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6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84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5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2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37DA5AC-4951-B948-9371-4BA05BF2B838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DFF2B98-FC34-DD4D-9C4D-CA58E1E52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4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DD2F-6C1D-3246-B788-1023991C1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36240"/>
            <a:ext cx="8991600" cy="1645920"/>
          </a:xfrm>
        </p:spPr>
        <p:txBody>
          <a:bodyPr/>
          <a:lstStyle/>
          <a:p>
            <a:r>
              <a:rPr lang="en-US" dirty="0"/>
              <a:t>CSIS – 4135: Spring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8E583-A938-904F-9C1E-20D4AC5CF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179726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Web Application Engineering</a:t>
            </a:r>
          </a:p>
          <a:p>
            <a:r>
              <a:rPr lang="en-US" dirty="0"/>
              <a:t>Instructor: Sujoy Chakraborty</a:t>
            </a:r>
          </a:p>
          <a:p>
            <a:r>
              <a:rPr lang="en-US" dirty="0"/>
              <a:t>Lecture Slides </a:t>
            </a:r>
            <a:r>
              <a:rPr lang="en-US"/>
              <a:t>– 22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19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439"/>
            <a:ext cx="7729728" cy="774657"/>
          </a:xfrm>
        </p:spPr>
        <p:txBody>
          <a:bodyPr/>
          <a:lstStyle/>
          <a:p>
            <a:r>
              <a:rPr lang="en-US" dirty="0"/>
              <a:t>Setting the background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&lt;html&gt;</a:t>
            </a:r>
          </a:p>
          <a:p>
            <a:pPr marL="0" indent="0">
              <a:buNone/>
            </a:pPr>
            <a:r>
              <a:rPr lang="en-US" sz="1600" dirty="0"/>
              <a:t>&lt;head&gt;</a:t>
            </a:r>
          </a:p>
          <a:p>
            <a:pPr marL="0" indent="0">
              <a:buNone/>
            </a:pPr>
            <a:r>
              <a:rPr lang="en-US" sz="1600" dirty="0"/>
              <a:t>&lt;title&gt;Confirm box&lt;/title&gt;</a:t>
            </a:r>
          </a:p>
          <a:p>
            <a:pPr marL="0" indent="0">
              <a:buNone/>
            </a:pPr>
            <a:r>
              <a:rPr lang="en-US" sz="1600" dirty="0"/>
              <a:t>&lt;script&gt;</a:t>
            </a:r>
          </a:p>
          <a:p>
            <a:pPr marL="0" indent="0">
              <a:buNone/>
            </a:pPr>
            <a:r>
              <a:rPr lang="en-US" sz="1600" dirty="0"/>
              <a:t>function </a:t>
            </a:r>
            <a:r>
              <a:rPr lang="en-US" sz="1600" dirty="0" err="1"/>
              <a:t>setBkground</a:t>
            </a:r>
            <a:r>
              <a:rPr lang="en-US" sz="1600" dirty="0"/>
              <a:t>(</a:t>
            </a:r>
            <a:r>
              <a:rPr lang="en-US" sz="1600" dirty="0" err="1"/>
              <a:t>bgSource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document.body.background</a:t>
            </a:r>
            <a:r>
              <a:rPr lang="en-US" sz="1600" dirty="0"/>
              <a:t> = </a:t>
            </a:r>
            <a:r>
              <a:rPr lang="en-US" sz="1600" dirty="0" err="1"/>
              <a:t>bgSource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&lt;/script&gt;</a:t>
            </a:r>
          </a:p>
          <a:p>
            <a:pPr marL="0" indent="0">
              <a:buNone/>
            </a:pPr>
            <a:r>
              <a:rPr lang="en-US" sz="1600" dirty="0"/>
              <a:t>&lt;/head&gt;</a:t>
            </a:r>
          </a:p>
          <a:p>
            <a:pPr marL="0" indent="0">
              <a:buNone/>
            </a:pPr>
            <a:r>
              <a:rPr lang="en-US" sz="1600" dirty="0"/>
              <a:t>&lt;body&gt;</a:t>
            </a:r>
          </a:p>
          <a:p>
            <a:pPr marL="0" indent="0">
              <a:buNone/>
            </a:pPr>
            <a:r>
              <a:rPr lang="en-US" sz="1600" dirty="0"/>
              <a:t>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 = "</a:t>
            </a:r>
            <a:r>
              <a:rPr lang="en-US" sz="1600" dirty="0" err="1"/>
              <a:t>robot.png</a:t>
            </a:r>
            <a:r>
              <a:rPr lang="en-US" sz="1600" dirty="0"/>
              <a:t>" </a:t>
            </a:r>
            <a:r>
              <a:rPr lang="en-US" sz="1600" dirty="0" err="1"/>
              <a:t>onClick</a:t>
            </a:r>
            <a:r>
              <a:rPr lang="en-US" sz="1600" dirty="0"/>
              <a:t> = "</a:t>
            </a:r>
            <a:r>
              <a:rPr lang="en-US" sz="1600" dirty="0" err="1"/>
              <a:t>setBkground</a:t>
            </a:r>
            <a:r>
              <a:rPr lang="en-US" sz="1600" dirty="0"/>
              <a:t>('</a:t>
            </a:r>
            <a:r>
              <a:rPr lang="en-US" sz="1600" dirty="0" err="1"/>
              <a:t>robot.png</a:t>
            </a:r>
            <a:r>
              <a:rPr lang="en-US" sz="1600" dirty="0"/>
              <a:t>')"&gt;</a:t>
            </a:r>
          </a:p>
          <a:p>
            <a:pPr marL="0" indent="0">
              <a:buNone/>
            </a:pPr>
            <a:r>
              <a:rPr lang="en-US" sz="1600" dirty="0"/>
              <a:t>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 = "</a:t>
            </a:r>
            <a:r>
              <a:rPr lang="en-US" sz="1600" dirty="0" err="1"/>
              <a:t>cell.png</a:t>
            </a:r>
            <a:r>
              <a:rPr lang="en-US" sz="1600" dirty="0"/>
              <a:t>"  </a:t>
            </a:r>
            <a:r>
              <a:rPr lang="en-US" sz="1600" dirty="0" err="1"/>
              <a:t>onClick</a:t>
            </a:r>
            <a:r>
              <a:rPr lang="en-US" sz="1600" dirty="0"/>
              <a:t> = "</a:t>
            </a:r>
            <a:r>
              <a:rPr lang="en-US" sz="1600" dirty="0" err="1"/>
              <a:t>setBkground</a:t>
            </a:r>
            <a:r>
              <a:rPr lang="en-US" sz="1600" dirty="0"/>
              <a:t>('</a:t>
            </a:r>
            <a:r>
              <a:rPr lang="en-US" sz="1600" dirty="0" err="1"/>
              <a:t>cell.png</a:t>
            </a:r>
            <a:r>
              <a:rPr lang="en-US" sz="1600" dirty="0"/>
              <a:t>')"&gt;</a:t>
            </a:r>
          </a:p>
          <a:p>
            <a:pPr marL="0" indent="0">
              <a:buNone/>
            </a:pPr>
            <a:r>
              <a:rPr lang="en-US" sz="16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951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22"/>
            <a:ext cx="10515600" cy="7454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Working with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666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JavaScript has a built-in object called Image.</a:t>
            </a:r>
          </a:p>
          <a:p>
            <a:endParaRPr lang="en-US" sz="1800" dirty="0"/>
          </a:p>
          <a:p>
            <a:r>
              <a:rPr lang="en-US" sz="1800" dirty="0"/>
              <a:t>The Image object allows us to create objects that represent images created using the &lt;</a:t>
            </a:r>
            <a:r>
              <a:rPr lang="en-US" sz="1800" dirty="0" err="1"/>
              <a:t>img</a:t>
            </a:r>
            <a:r>
              <a:rPr lang="en-US" sz="1800" dirty="0"/>
              <a:t>&gt; elements.</a:t>
            </a:r>
          </a:p>
          <a:p>
            <a:endParaRPr lang="en-US" sz="1800" dirty="0"/>
          </a:p>
          <a:p>
            <a:r>
              <a:rPr lang="en-US" sz="1800" dirty="0"/>
              <a:t>Properties: name, border, height, width, </a:t>
            </a:r>
            <a:r>
              <a:rPr lang="en-US" sz="1800" dirty="0" err="1"/>
              <a:t>hspace</a:t>
            </a:r>
            <a:r>
              <a:rPr lang="en-US" sz="1800" dirty="0"/>
              <a:t>, </a:t>
            </a:r>
            <a:r>
              <a:rPr lang="en-US" sz="1800" dirty="0" err="1"/>
              <a:t>vspace</a:t>
            </a:r>
            <a:r>
              <a:rPr lang="en-US" sz="1800" dirty="0"/>
              <a:t>, </a:t>
            </a:r>
            <a:r>
              <a:rPr lang="en-US" sz="1800" dirty="0" err="1"/>
              <a:t>src</a:t>
            </a:r>
            <a:r>
              <a:rPr lang="en-US" sz="1800" dirty="0"/>
              <a:t>.</a:t>
            </a:r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570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498"/>
            <a:ext cx="10515600" cy="949168"/>
          </a:xfrm>
        </p:spPr>
        <p:txBody>
          <a:bodyPr/>
          <a:lstStyle/>
          <a:p>
            <a:pPr algn="ctr"/>
            <a:r>
              <a:rPr lang="en-US" dirty="0"/>
              <a:t>Working with images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666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An Image object can be created as:</a:t>
            </a:r>
          </a:p>
          <a:p>
            <a:pPr marL="0" indent="0">
              <a:buNone/>
            </a:pPr>
            <a:r>
              <a:rPr lang="en-US" sz="1800" dirty="0"/>
              <a:t>	- </a:t>
            </a:r>
            <a:r>
              <a:rPr lang="en-US" sz="1800" dirty="0" err="1"/>
              <a:t>var</a:t>
            </a:r>
            <a:r>
              <a:rPr lang="en-US" sz="1800" dirty="0"/>
              <a:t> </a:t>
            </a:r>
            <a:r>
              <a:rPr lang="en-US" sz="1800" dirty="0" err="1"/>
              <a:t>objname</a:t>
            </a:r>
            <a:r>
              <a:rPr lang="en-US" sz="1800" dirty="0"/>
              <a:t> = new image()</a:t>
            </a:r>
          </a:p>
          <a:p>
            <a:endParaRPr lang="en-US" sz="1800" dirty="0"/>
          </a:p>
          <a:p>
            <a:r>
              <a:rPr lang="en-US" sz="1800" dirty="0"/>
              <a:t>The most important property of an image object is </a:t>
            </a:r>
            <a:r>
              <a:rPr lang="en-US" sz="1800" dirty="0" err="1"/>
              <a:t>src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This designates the actual image file we will use as a source for the image object:</a:t>
            </a:r>
          </a:p>
          <a:p>
            <a:pPr marL="0" indent="0">
              <a:buNone/>
            </a:pPr>
            <a:r>
              <a:rPr lang="en-US" sz="1800" dirty="0"/>
              <a:t>	- </a:t>
            </a:r>
            <a:r>
              <a:rPr lang="en-US" sz="1800" dirty="0" err="1"/>
              <a:t>objname.src</a:t>
            </a:r>
            <a:r>
              <a:rPr lang="en-US" sz="1800" dirty="0"/>
              <a:t> = “</a:t>
            </a:r>
            <a:r>
              <a:rPr lang="en-US" sz="1800" dirty="0" err="1"/>
              <a:t>abc.jpg</a:t>
            </a:r>
            <a:r>
              <a:rPr lang="en-US" sz="1800" dirty="0"/>
              <a:t>”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This property can be used to dynamically change an image on the webpage.</a:t>
            </a:r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883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087"/>
            <a:ext cx="10515600" cy="7454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Working with images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666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The primary use for an image object is to download an image into the cache before it is actually needed for display. 	</a:t>
            </a:r>
          </a:p>
          <a:p>
            <a:pPr marL="0" indent="0">
              <a:buNone/>
            </a:pPr>
            <a:r>
              <a:rPr lang="en-US" sz="1800" dirty="0"/>
              <a:t>	- Instance of image object is created.</a:t>
            </a:r>
          </a:p>
          <a:p>
            <a:pPr marL="0" indent="0">
              <a:buNone/>
            </a:pPr>
            <a:r>
              <a:rPr lang="en-US" sz="1800" dirty="0"/>
              <a:t>	- </a:t>
            </a:r>
            <a:r>
              <a:rPr lang="en-US" sz="1800" dirty="0" err="1"/>
              <a:t>Src</a:t>
            </a:r>
            <a:r>
              <a:rPr lang="en-US" sz="1800" dirty="0"/>
              <a:t> property is set to the name of the image to be downloaded.</a:t>
            </a:r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970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628"/>
            <a:ext cx="10515600" cy="938966"/>
          </a:xfrm>
        </p:spPr>
        <p:txBody>
          <a:bodyPr/>
          <a:lstStyle/>
          <a:p>
            <a:r>
              <a:rPr lang="en-US" dirty="0"/>
              <a:t>Image Rollover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3894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&lt;html&gt;</a:t>
            </a:r>
          </a:p>
          <a:p>
            <a:pPr marL="0" indent="0">
              <a:buNone/>
            </a:pPr>
            <a:r>
              <a:rPr lang="en-US" sz="1600" dirty="0"/>
              <a:t>&lt;head&gt;</a:t>
            </a:r>
          </a:p>
          <a:p>
            <a:pPr marL="0" indent="0">
              <a:buNone/>
            </a:pPr>
            <a:r>
              <a:rPr lang="en-US" sz="1600" dirty="0"/>
              <a:t>&lt;title&gt;Image Rollover&lt;/title&gt;</a:t>
            </a:r>
          </a:p>
          <a:p>
            <a:pPr marL="0" indent="0">
              <a:buNone/>
            </a:pPr>
            <a:r>
              <a:rPr lang="en-US" sz="1600" dirty="0"/>
              <a:t>&lt;script&gt;</a:t>
            </a:r>
          </a:p>
          <a:p>
            <a:pPr marL="0" indent="0">
              <a:buNone/>
            </a:pPr>
            <a:r>
              <a:rPr lang="en-US" sz="1600" dirty="0"/>
              <a:t>function </a:t>
            </a:r>
            <a:r>
              <a:rPr lang="en-US" sz="1600" dirty="0" err="1"/>
              <a:t>changePic</a:t>
            </a:r>
            <a:r>
              <a:rPr lang="en-US" sz="1600" dirty="0"/>
              <a:t>(</a:t>
            </a:r>
            <a:r>
              <a:rPr lang="en-US" sz="1600" dirty="0" err="1"/>
              <a:t>imgsrc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err="1"/>
              <a:t>document.getElementById</a:t>
            </a:r>
            <a:r>
              <a:rPr lang="en-US" sz="1600" dirty="0"/>
              <a:t>("pic").</a:t>
            </a:r>
            <a:r>
              <a:rPr lang="en-US" sz="1600" dirty="0" err="1"/>
              <a:t>src</a:t>
            </a:r>
            <a:r>
              <a:rPr lang="en-US" sz="1600" dirty="0"/>
              <a:t> = </a:t>
            </a:r>
            <a:r>
              <a:rPr lang="en-US" sz="1600" dirty="0" err="1"/>
              <a:t>imgsrc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&lt;/script&gt;</a:t>
            </a:r>
          </a:p>
          <a:p>
            <a:pPr marL="0" indent="0">
              <a:buNone/>
            </a:pPr>
            <a:r>
              <a:rPr lang="en-US" sz="1600" dirty="0"/>
              <a:t>&lt;/head&gt;</a:t>
            </a:r>
          </a:p>
          <a:p>
            <a:pPr marL="0" indent="0">
              <a:buNone/>
            </a:pPr>
            <a:r>
              <a:rPr lang="en-US" sz="1600" dirty="0"/>
              <a:t>&lt;body </a:t>
            </a:r>
            <a:r>
              <a:rPr lang="en-US" sz="1600" dirty="0" err="1"/>
              <a:t>bgcolor</a:t>
            </a:r>
            <a:r>
              <a:rPr lang="en-US" sz="1600" dirty="0"/>
              <a:t> = "#6666FF"&gt;</a:t>
            </a:r>
          </a:p>
          <a:p>
            <a:pPr marL="0" indent="0">
              <a:buNone/>
            </a:pPr>
            <a:r>
              <a:rPr lang="en-US" sz="1600" dirty="0"/>
              <a:t>&lt;h1&gt;Image Rollover&lt;/h1&gt;</a:t>
            </a:r>
          </a:p>
          <a:p>
            <a:pPr marL="0" indent="0">
              <a:buNone/>
            </a:pPr>
            <a:r>
              <a:rPr lang="en-US" sz="1600" dirty="0"/>
              <a:t>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/>
              <a:t> = ”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pic1</a:t>
            </a:r>
            <a:r>
              <a:rPr lang="en-US" sz="1600" dirty="0"/>
              <a:t>.png" id = "pic" </a:t>
            </a:r>
            <a:r>
              <a:rPr lang="en-US" sz="1600" dirty="0" err="1"/>
              <a:t>onmousemove</a:t>
            </a:r>
            <a:r>
              <a:rPr lang="en-US" sz="1600" dirty="0"/>
              <a:t> = "</a:t>
            </a:r>
            <a:r>
              <a:rPr lang="en-US" sz="1600" dirty="0" err="1"/>
              <a:t>changePic</a:t>
            </a:r>
            <a:r>
              <a:rPr lang="en-US" sz="1600" dirty="0"/>
              <a:t>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pic2</a:t>
            </a:r>
            <a:r>
              <a:rPr lang="en-US" sz="1600" dirty="0"/>
              <a:t>.png')"</a:t>
            </a:r>
          </a:p>
          <a:p>
            <a:pPr marL="0" indent="0">
              <a:buNone/>
            </a:pPr>
            <a:r>
              <a:rPr lang="en-US" sz="1600" dirty="0" err="1"/>
              <a:t>onmouseout</a:t>
            </a:r>
            <a:r>
              <a:rPr lang="en-US" sz="1600" dirty="0"/>
              <a:t> = "</a:t>
            </a:r>
            <a:r>
              <a:rPr lang="en-US" sz="1600" dirty="0" err="1"/>
              <a:t>changePic</a:t>
            </a:r>
            <a:r>
              <a:rPr lang="en-US" sz="1600" dirty="0"/>
              <a:t>('</a:t>
            </a:r>
            <a:r>
              <a:rPr lang="en-US" sz="1600" dirty="0" err="1"/>
              <a:t>robot.png</a:t>
            </a:r>
            <a:r>
              <a:rPr lang="en-US" sz="1600" dirty="0"/>
              <a:t>')"&gt;</a:t>
            </a:r>
          </a:p>
          <a:p>
            <a:pPr marL="0" indent="0">
              <a:buNone/>
            </a:pPr>
            <a:r>
              <a:rPr lang="en-US" sz="1600" dirty="0"/>
              <a:t>&lt;/body&gt;</a:t>
            </a:r>
          </a:p>
          <a:p>
            <a:pPr marL="0" indent="0">
              <a:buNone/>
            </a:pPr>
            <a:r>
              <a:rPr lang="en-US" sz="16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83736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7857"/>
            <a:ext cx="7729728" cy="943621"/>
          </a:xfrm>
        </p:spPr>
        <p:txBody>
          <a:bodyPr/>
          <a:lstStyle/>
          <a:p>
            <a:r>
              <a:rPr lang="en-US" dirty="0"/>
              <a:t>Image Rollover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BA22C-556A-A249-8DFB-6085E8DAE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1614312"/>
            <a:ext cx="4271771" cy="3101982"/>
          </a:xfrm>
        </p:spPr>
        <p:txBody>
          <a:bodyPr/>
          <a:lstStyle/>
          <a:p>
            <a:r>
              <a:rPr lang="en-US" dirty="0"/>
              <a:t>Before mouse move: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09B4DF-A387-DD43-A429-D1FC3A460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6670" y="1604376"/>
            <a:ext cx="4270247" cy="3101982"/>
          </a:xfrm>
        </p:spPr>
        <p:txBody>
          <a:bodyPr/>
          <a:lstStyle/>
          <a:p>
            <a:r>
              <a:rPr lang="en-US" dirty="0"/>
              <a:t>After mouse move: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0126E-F426-C540-95D2-EB9406EF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88" y="2435088"/>
            <a:ext cx="4138313" cy="2826578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945C3A5-2C77-E343-B166-2A11B0FB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451" y="2435088"/>
            <a:ext cx="3965322" cy="28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54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343"/>
            <a:ext cx="10515600" cy="959107"/>
          </a:xfrm>
        </p:spPr>
        <p:txBody>
          <a:bodyPr/>
          <a:lstStyle/>
          <a:p>
            <a:r>
              <a:rPr lang="en-US" dirty="0"/>
              <a:t>Image Preview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373F3-08F8-2141-B723-E7DF0EFF6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845" y="1592303"/>
            <a:ext cx="10643955" cy="4799349"/>
          </a:xfrm>
        </p:spPr>
      </p:pic>
    </p:spTree>
    <p:extLst>
      <p:ext uri="{BB962C8B-B14F-4D97-AF65-F5344CB8AC3E}">
        <p14:creationId xmlns:p14="http://schemas.microsoft.com/office/powerpoint/2010/main" val="197628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783"/>
            <a:ext cx="10515600" cy="897868"/>
          </a:xfrm>
        </p:spPr>
        <p:txBody>
          <a:bodyPr/>
          <a:lstStyle/>
          <a:p>
            <a:pPr algn="ctr"/>
            <a:r>
              <a:rPr lang="en-US" dirty="0"/>
              <a:t>Slide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78"/>
            <a:ext cx="10515600" cy="335783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Array of images</a:t>
            </a:r>
          </a:p>
          <a:p>
            <a:endParaRPr lang="en-US" sz="1600" dirty="0"/>
          </a:p>
          <a:p>
            <a:r>
              <a:rPr lang="en-US" sz="1600" dirty="0"/>
              <a:t>Main image</a:t>
            </a:r>
          </a:p>
          <a:p>
            <a:endParaRPr lang="en-US" sz="1600" dirty="0"/>
          </a:p>
          <a:p>
            <a:r>
              <a:rPr lang="en-US" sz="1600" dirty="0"/>
              <a:t>Next and Previous image buttons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155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8473"/>
            <a:ext cx="7729728" cy="896383"/>
          </a:xfrm>
        </p:spPr>
        <p:txBody>
          <a:bodyPr/>
          <a:lstStyle/>
          <a:p>
            <a:pPr algn="ctr"/>
            <a:r>
              <a:rPr lang="en-US" dirty="0"/>
              <a:t>Slide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8C2A4943-296B-D94E-ACAA-C8E3DD3486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888" y="1647277"/>
            <a:ext cx="5202250" cy="3307976"/>
          </a:xfr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DF851C6-BCCF-5A4D-996C-CD3C96BD8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61" y="1647277"/>
            <a:ext cx="5202251" cy="33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1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26" y="159026"/>
            <a:ext cx="10515600" cy="896827"/>
          </a:xfrm>
        </p:spPr>
        <p:txBody>
          <a:bodyPr/>
          <a:lstStyle/>
          <a:p>
            <a:pPr algn="ctr"/>
            <a:r>
              <a:rPr lang="en-US" dirty="0"/>
              <a:t>Working with date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018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The Date object is used to work with dates and times.</a:t>
            </a:r>
          </a:p>
          <a:p>
            <a:endParaRPr lang="en-US" sz="1800" dirty="0"/>
          </a:p>
          <a:p>
            <a:r>
              <a:rPr lang="en-US" sz="1800" dirty="0"/>
              <a:t>It can be used to find the current time and date.</a:t>
            </a:r>
          </a:p>
          <a:p>
            <a:endParaRPr lang="en-US" sz="1800" dirty="0"/>
          </a:p>
          <a:p>
            <a:r>
              <a:rPr lang="en-US" sz="1800" dirty="0"/>
              <a:t>Many time-based tasks can be performed.</a:t>
            </a:r>
          </a:p>
          <a:p>
            <a:endParaRPr lang="en-US" sz="1800" dirty="0"/>
          </a:p>
          <a:p>
            <a:r>
              <a:rPr lang="en-US" sz="1800" dirty="0"/>
              <a:t>Date objects are created as:</a:t>
            </a:r>
          </a:p>
          <a:p>
            <a:pPr lvl="3">
              <a:buFont typeface="Wingdings" pitchFamily="2" charset="2"/>
              <a:buChar char="Ø"/>
            </a:pPr>
            <a:r>
              <a:rPr lang="en-US" b="1" dirty="0"/>
              <a:t>var today = new Date()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626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DD2F-6C1D-3246-B788-1023991C1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background, images and date object</a:t>
            </a:r>
          </a:p>
        </p:txBody>
      </p:sp>
    </p:spTree>
    <p:extLst>
      <p:ext uri="{BB962C8B-B14F-4D97-AF65-F5344CB8AC3E}">
        <p14:creationId xmlns:p14="http://schemas.microsoft.com/office/powerpoint/2010/main" val="2769726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661"/>
            <a:ext cx="10515600" cy="995135"/>
          </a:xfrm>
        </p:spPr>
        <p:txBody>
          <a:bodyPr/>
          <a:lstStyle/>
          <a:p>
            <a:pPr algn="ctr"/>
            <a:r>
              <a:rPr lang="en-US" dirty="0"/>
              <a:t>Date objects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263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Date object methods:</a:t>
            </a:r>
          </a:p>
          <a:p>
            <a:endParaRPr lang="en-US" sz="1800" dirty="0"/>
          </a:p>
          <a:p>
            <a:pPr lvl="3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getDate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 Returns the day of the month (1 – 31)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getDay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   Returns the day of the week (0 – 6)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getFullYear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Returns the current year (4 digits)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getMonth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 Returns the month (0 – 11)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getHours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 Returns the hour (0 - 23)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getMilliseconds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 Returns the milliseconds (0 – 999)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getMinutes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 Returns the minutes (0 – 59)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getSeconds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(): Returns the seconds (0 – 59)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933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9013"/>
            <a:ext cx="7729728" cy="98929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284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We discussed:</a:t>
            </a:r>
          </a:p>
          <a:p>
            <a:pPr lvl="2">
              <a:buFont typeface="Wingdings" pitchFamily="2" charset="2"/>
              <a:buChar char="q"/>
            </a:pPr>
            <a:r>
              <a:rPr lang="en-US" sz="1800" dirty="0"/>
              <a:t>Controlling the background dynamically</a:t>
            </a:r>
          </a:p>
          <a:p>
            <a:pPr lvl="6">
              <a:buFont typeface="Wingdings" pitchFamily="2" charset="2"/>
              <a:buChar char="Ø"/>
            </a:pPr>
            <a:r>
              <a:rPr lang="en-US" dirty="0" err="1"/>
              <a:t>Bgcolor</a:t>
            </a:r>
            <a:endParaRPr lang="en-US" dirty="0"/>
          </a:p>
          <a:p>
            <a:pPr lvl="6">
              <a:buFont typeface="Wingdings" pitchFamily="2" charset="2"/>
              <a:buChar char="Ø"/>
            </a:pPr>
            <a:r>
              <a:rPr lang="en-US" dirty="0"/>
              <a:t>Text</a:t>
            </a:r>
          </a:p>
          <a:p>
            <a:pPr lvl="6">
              <a:buFont typeface="Wingdings" pitchFamily="2" charset="2"/>
              <a:buChar char="Ø"/>
            </a:pPr>
            <a:r>
              <a:rPr lang="en-US" dirty="0"/>
              <a:t>Background</a:t>
            </a:r>
          </a:p>
          <a:p>
            <a:pPr lvl="2">
              <a:buFont typeface="Wingdings" pitchFamily="2" charset="2"/>
              <a:buChar char="q"/>
            </a:pPr>
            <a:r>
              <a:rPr lang="en-US" sz="1800" dirty="0"/>
              <a:t>Working with images</a:t>
            </a:r>
          </a:p>
          <a:p>
            <a:pPr lvl="6">
              <a:buFont typeface="Wingdings" pitchFamily="2" charset="2"/>
              <a:buChar char="Ø"/>
            </a:pPr>
            <a:r>
              <a:rPr lang="en-US" dirty="0"/>
              <a:t>Image Rollover</a:t>
            </a:r>
          </a:p>
          <a:p>
            <a:pPr lvl="6">
              <a:buFont typeface="Wingdings" pitchFamily="2" charset="2"/>
              <a:buChar char="Ø"/>
            </a:pPr>
            <a:r>
              <a:rPr lang="en-US" dirty="0"/>
              <a:t>Image Preview</a:t>
            </a:r>
          </a:p>
          <a:p>
            <a:pPr lvl="6">
              <a:buFont typeface="Wingdings" pitchFamily="2" charset="2"/>
              <a:buChar char="Ø"/>
            </a:pPr>
            <a:r>
              <a:rPr lang="en-US" dirty="0"/>
              <a:t>Image Slideshow</a:t>
            </a:r>
          </a:p>
          <a:p>
            <a:pPr lvl="2">
              <a:buFont typeface="Wingdings" pitchFamily="2" charset="2"/>
              <a:buChar char="q"/>
            </a:pPr>
            <a:r>
              <a:rPr lang="en-US" sz="1800" dirty="0"/>
              <a:t>Date object</a:t>
            </a:r>
          </a:p>
          <a:p>
            <a:pPr lvl="6">
              <a:buFont typeface="Wingdings" pitchFamily="2" charset="2"/>
              <a:buChar char="Ø"/>
            </a:pPr>
            <a:r>
              <a:rPr lang="en-US" dirty="0"/>
              <a:t>Digital clock</a:t>
            </a:r>
          </a:p>
        </p:txBody>
      </p:sp>
    </p:spTree>
    <p:extLst>
      <p:ext uri="{BB962C8B-B14F-4D97-AF65-F5344CB8AC3E}">
        <p14:creationId xmlns:p14="http://schemas.microsoft.com/office/powerpoint/2010/main" val="242523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77675"/>
            <a:ext cx="7729728" cy="89392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674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Chapter 11, Beginning HTML, XHTML, CSS and JavaScript, by Duckett.</a:t>
            </a:r>
          </a:p>
          <a:p>
            <a:endParaRPr lang="en-US" sz="1800" dirty="0"/>
          </a:p>
          <a:p>
            <a:r>
              <a:rPr lang="en-US" sz="1800" dirty="0"/>
              <a:t>Chapter 4, 5, 7 Learn JavaScript, by Chuck </a:t>
            </a:r>
            <a:r>
              <a:rPr lang="en-US" sz="1800" dirty="0" err="1"/>
              <a:t>Easttom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457200" lvl="1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3892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316E-9393-674F-8B90-2A61A76C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7249"/>
            <a:ext cx="7729728" cy="95356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E47E-562F-AE49-8546-7FF5D370B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01939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Controlling the background dynamically</a:t>
            </a:r>
          </a:p>
          <a:p>
            <a:endParaRPr lang="en-US" dirty="0"/>
          </a:p>
          <a:p>
            <a:r>
              <a:rPr lang="en-US" dirty="0"/>
              <a:t>Working with images</a:t>
            </a:r>
          </a:p>
          <a:p>
            <a:endParaRPr lang="en-US" dirty="0"/>
          </a:p>
          <a:p>
            <a:r>
              <a:rPr lang="en-US" dirty="0"/>
              <a:t>Date object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3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9561"/>
            <a:ext cx="7729728" cy="874048"/>
          </a:xfrm>
        </p:spPr>
        <p:txBody>
          <a:bodyPr/>
          <a:lstStyle/>
          <a:p>
            <a:r>
              <a:rPr lang="en-US" dirty="0"/>
              <a:t>Controlling 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The body tag has the following attributes</a:t>
            </a:r>
          </a:p>
          <a:p>
            <a:pPr lvl="4">
              <a:buFont typeface="Wingdings" pitchFamily="2" charset="2"/>
              <a:buChar char="Ø"/>
            </a:pPr>
            <a:r>
              <a:rPr lang="en-US" dirty="0" err="1"/>
              <a:t>Bgcolor</a:t>
            </a:r>
            <a:endParaRPr lang="en-US" dirty="0"/>
          </a:p>
          <a:p>
            <a:pPr lvl="4">
              <a:buFont typeface="Wingdings" pitchFamily="2" charset="2"/>
              <a:buChar char="Ø"/>
            </a:pPr>
            <a:r>
              <a:rPr lang="en-US" dirty="0"/>
              <a:t>Background</a:t>
            </a:r>
          </a:p>
          <a:p>
            <a:pPr lvl="4">
              <a:buFont typeface="Wingdings" pitchFamily="2" charset="2"/>
              <a:buChar char="Ø"/>
            </a:pPr>
            <a:r>
              <a:rPr lang="en-US" dirty="0"/>
              <a:t>text</a:t>
            </a:r>
          </a:p>
          <a:p>
            <a:endParaRPr lang="en-US" sz="1800" dirty="0"/>
          </a:p>
          <a:p>
            <a:r>
              <a:rPr lang="en-US" sz="1800" dirty="0"/>
              <a:t>These attributes can be accessed and changed following the DOM hierarchy.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329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9439"/>
            <a:ext cx="7729728" cy="893926"/>
          </a:xfrm>
        </p:spPr>
        <p:txBody>
          <a:bodyPr/>
          <a:lstStyle/>
          <a:p>
            <a:r>
              <a:rPr lang="en-US" dirty="0"/>
              <a:t>Setting the </a:t>
            </a:r>
            <a:r>
              <a:rPr lang="en-US" dirty="0" err="1"/>
              <a:t>bgcolor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We can access the </a:t>
            </a:r>
            <a:r>
              <a:rPr lang="en-US" sz="1800" dirty="0" err="1"/>
              <a:t>bgcolor</a:t>
            </a:r>
            <a:r>
              <a:rPr lang="en-US" sz="1800" dirty="0"/>
              <a:t> as:</a:t>
            </a:r>
          </a:p>
          <a:p>
            <a:endParaRPr lang="en-US" sz="1800" dirty="0"/>
          </a:p>
          <a:p>
            <a:pPr lvl="4">
              <a:buFont typeface="Wingdings" pitchFamily="2" charset="2"/>
              <a:buChar char="Ø"/>
            </a:pPr>
            <a:r>
              <a:rPr lang="en-US" sz="1800" dirty="0" err="1"/>
              <a:t>document.body.bgcolor</a:t>
            </a:r>
            <a:endParaRPr lang="en-US" sz="1800" dirty="0"/>
          </a:p>
          <a:p>
            <a:pPr lvl="4">
              <a:buFont typeface="Wingdings" pitchFamily="2" charset="2"/>
              <a:buChar char="Ø"/>
            </a:pPr>
            <a:r>
              <a:rPr lang="en-US" sz="1800" dirty="0" err="1"/>
              <a:t>document.getElementById</a:t>
            </a:r>
            <a:r>
              <a:rPr lang="en-US" sz="1800" dirty="0"/>
              <a:t>(“Id of the body tag”).</a:t>
            </a:r>
            <a:r>
              <a:rPr lang="en-US" sz="1800" dirty="0" err="1"/>
              <a:t>bgcolor</a:t>
            </a:r>
            <a:endParaRPr lang="en-US" sz="1800" dirty="0"/>
          </a:p>
          <a:p>
            <a:pPr marL="914400" lvl="4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313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745"/>
            <a:ext cx="10515600" cy="868230"/>
          </a:xfrm>
        </p:spPr>
        <p:txBody>
          <a:bodyPr/>
          <a:lstStyle/>
          <a:p>
            <a:r>
              <a:rPr lang="en-US" dirty="0"/>
              <a:t>Setting the </a:t>
            </a:r>
            <a:r>
              <a:rPr lang="en-US" dirty="0" err="1"/>
              <a:t>bgcolor</a:t>
            </a:r>
            <a:r>
              <a:rPr lang="en-US" dirty="0"/>
              <a:t>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2768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&lt;html&gt;</a:t>
            </a:r>
          </a:p>
          <a:p>
            <a:pPr marL="0" indent="0">
              <a:buNone/>
            </a:pPr>
            <a:r>
              <a:rPr lang="en-US" sz="1600" dirty="0"/>
              <a:t>&lt;head&gt;</a:t>
            </a:r>
          </a:p>
          <a:p>
            <a:pPr marL="0" indent="0">
              <a:buNone/>
            </a:pPr>
            <a:r>
              <a:rPr lang="en-US" sz="1600" dirty="0"/>
              <a:t>&lt;title&gt;</a:t>
            </a:r>
            <a:r>
              <a:rPr lang="en-US" sz="1600" dirty="0" err="1"/>
              <a:t>BGcolor</a:t>
            </a:r>
            <a:r>
              <a:rPr lang="en-US" sz="1600" dirty="0"/>
              <a:t> setting&lt;/title&gt;</a:t>
            </a:r>
          </a:p>
          <a:p>
            <a:pPr marL="0" indent="0">
              <a:buNone/>
            </a:pPr>
            <a:r>
              <a:rPr lang="en-US" sz="1600" dirty="0"/>
              <a:t>&lt;script&gt;</a:t>
            </a:r>
          </a:p>
          <a:p>
            <a:pPr marL="0" indent="0">
              <a:buNone/>
            </a:pPr>
            <a:r>
              <a:rPr lang="en-US" sz="1600" dirty="0"/>
              <a:t>function </a:t>
            </a:r>
            <a:r>
              <a:rPr lang="en-US" sz="1600" dirty="0" err="1"/>
              <a:t>setBgcolor</a:t>
            </a:r>
            <a:r>
              <a:rPr lang="en-US" sz="1600" dirty="0"/>
              <a:t>()</a:t>
            </a:r>
          </a:p>
          <a:p>
            <a:pPr marL="0" indent="0">
              <a:buNone/>
            </a:pPr>
            <a:r>
              <a:rPr lang="en-US" sz="1600" dirty="0"/>
              <a:t>{</a:t>
            </a:r>
          </a:p>
          <a:p>
            <a:pPr marL="0" indent="0">
              <a:buNone/>
            </a:pP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bg</a:t>
            </a:r>
            <a:r>
              <a:rPr lang="en-US" sz="1600" dirty="0"/>
              <a:t> = prompt("Enter </a:t>
            </a:r>
            <a:r>
              <a:rPr lang="en-US" sz="1600" dirty="0" err="1"/>
              <a:t>bgcolor</a:t>
            </a:r>
            <a:r>
              <a:rPr lang="en-US" sz="1600" dirty="0"/>
              <a:t>")</a:t>
            </a:r>
          </a:p>
          <a:p>
            <a:pPr marL="0" indent="0">
              <a:buNone/>
            </a:pPr>
            <a:r>
              <a:rPr lang="en-US" sz="1600" dirty="0" err="1"/>
              <a:t>document.getElementById</a:t>
            </a:r>
            <a:r>
              <a:rPr lang="en-US" sz="1600" dirty="0"/>
              <a:t>("body").</a:t>
            </a:r>
            <a:r>
              <a:rPr lang="en-US" sz="1600" dirty="0" err="1"/>
              <a:t>bgColor</a:t>
            </a:r>
            <a:r>
              <a:rPr lang="en-US" sz="1600" dirty="0"/>
              <a:t> = </a:t>
            </a:r>
            <a:r>
              <a:rPr lang="en-US" sz="1600" dirty="0" err="1"/>
              <a:t>bg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&lt;/script&gt;</a:t>
            </a:r>
          </a:p>
          <a:p>
            <a:pPr marL="0" indent="0">
              <a:buNone/>
            </a:pPr>
            <a:r>
              <a:rPr lang="en-US" sz="1600" dirty="0"/>
              <a:t>&lt;/head&gt;</a:t>
            </a:r>
          </a:p>
          <a:p>
            <a:pPr marL="0" indent="0">
              <a:buNone/>
            </a:pPr>
            <a:r>
              <a:rPr lang="en-US" sz="1600" dirty="0"/>
              <a:t>&lt;body id="body" onload = "</a:t>
            </a:r>
            <a:r>
              <a:rPr lang="en-US" sz="1600" dirty="0" err="1"/>
              <a:t>setBgcolor</a:t>
            </a:r>
            <a:r>
              <a:rPr lang="en-US" sz="1600" dirty="0"/>
              <a:t>()"&gt;</a:t>
            </a:r>
          </a:p>
          <a:p>
            <a:pPr marL="0" indent="0">
              <a:buNone/>
            </a:pPr>
            <a:r>
              <a:rPr lang="en-US" sz="1600" dirty="0"/>
              <a:t>&lt;h1&gt;Hello World. &lt;/h1&gt;</a:t>
            </a:r>
          </a:p>
          <a:p>
            <a:pPr marL="0" indent="0">
              <a:buNone/>
            </a:pPr>
            <a:r>
              <a:rPr lang="en-US" sz="1600" dirty="0"/>
              <a:t>&lt;/body&gt;</a:t>
            </a:r>
          </a:p>
          <a:p>
            <a:pPr marL="0" indent="0">
              <a:buNone/>
            </a:pPr>
            <a:r>
              <a:rPr lang="en-US" sz="1600" dirty="0"/>
              <a:t>&lt;/html&gt;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sz="16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8094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8587"/>
            <a:ext cx="7729728" cy="893926"/>
          </a:xfrm>
        </p:spPr>
        <p:txBody>
          <a:bodyPr/>
          <a:lstStyle/>
          <a:p>
            <a:r>
              <a:rPr lang="en-US" dirty="0"/>
              <a:t>Setting the text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234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We can access the body text as:</a:t>
            </a:r>
          </a:p>
          <a:p>
            <a:endParaRPr lang="en-US" sz="1800" dirty="0"/>
          </a:p>
          <a:p>
            <a:pPr lvl="3">
              <a:buFont typeface="Wingdings" pitchFamily="2" charset="2"/>
              <a:buChar char="Ø"/>
            </a:pPr>
            <a:r>
              <a:rPr lang="en-US" sz="1800" dirty="0" err="1"/>
              <a:t>document.body.style.color</a:t>
            </a:r>
            <a:endParaRPr lang="en-US" sz="1800" dirty="0"/>
          </a:p>
          <a:p>
            <a:pPr lvl="3">
              <a:buFont typeface="Wingdings" pitchFamily="2" charset="2"/>
              <a:buChar char="Ø"/>
            </a:pPr>
            <a:r>
              <a:rPr lang="en-US" sz="1800" dirty="0" err="1"/>
              <a:t>document.getElementByID</a:t>
            </a:r>
            <a:r>
              <a:rPr lang="en-US" sz="1800" dirty="0"/>
              <a:t>(“id of the body tag”).</a:t>
            </a:r>
            <a:r>
              <a:rPr lang="en-US" sz="1800" dirty="0" err="1"/>
              <a:t>style.color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257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9013"/>
            <a:ext cx="7729728" cy="953561"/>
          </a:xfrm>
        </p:spPr>
        <p:txBody>
          <a:bodyPr/>
          <a:lstStyle/>
          <a:p>
            <a:r>
              <a:rPr lang="en-US" dirty="0"/>
              <a:t>Setting the text color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2180844"/>
            <a:ext cx="4271771" cy="3101982"/>
          </a:xfrm>
        </p:spPr>
        <p:txBody>
          <a:bodyPr>
            <a:noAutofit/>
          </a:bodyPr>
          <a:lstStyle/>
          <a:p>
            <a:pPr marL="914400" lvl="2" indent="0">
              <a:buNone/>
            </a:pPr>
            <a:r>
              <a:rPr lang="en-US" sz="1600" dirty="0"/>
              <a:t>&lt;html&gt;</a:t>
            </a:r>
          </a:p>
          <a:p>
            <a:pPr marL="914400" lvl="2" indent="0">
              <a:buNone/>
            </a:pPr>
            <a:r>
              <a:rPr lang="en-US" sz="1600" dirty="0"/>
              <a:t>&lt;head&gt;</a:t>
            </a:r>
          </a:p>
          <a:p>
            <a:pPr marL="914400" lvl="2" indent="0">
              <a:buNone/>
            </a:pPr>
            <a:r>
              <a:rPr lang="en-US" sz="1600" dirty="0"/>
              <a:t>&lt;title&gt;Setting text color&lt;/title&gt;</a:t>
            </a:r>
          </a:p>
          <a:p>
            <a:pPr marL="914400" lvl="2" indent="0">
              <a:buNone/>
            </a:pPr>
            <a:r>
              <a:rPr lang="en-US" sz="1600" dirty="0"/>
              <a:t>&lt;script&gt;</a:t>
            </a:r>
          </a:p>
          <a:p>
            <a:pPr marL="914400" lvl="2" indent="0">
              <a:buNone/>
            </a:pPr>
            <a:r>
              <a:rPr lang="en-US" sz="1600" dirty="0"/>
              <a:t>function </a:t>
            </a:r>
            <a:r>
              <a:rPr lang="en-US" sz="1600" dirty="0" err="1"/>
              <a:t>setText</a:t>
            </a:r>
            <a:r>
              <a:rPr lang="en-US" sz="1600" dirty="0"/>
              <a:t>(</a:t>
            </a:r>
            <a:r>
              <a:rPr lang="en-US" sz="1600" dirty="0" err="1"/>
              <a:t>txtcolor</a:t>
            </a:r>
            <a:r>
              <a:rPr lang="en-US" sz="1600" dirty="0"/>
              <a:t>)</a:t>
            </a:r>
          </a:p>
          <a:p>
            <a:pPr marL="914400" lvl="2" indent="0">
              <a:buNone/>
            </a:pPr>
            <a:r>
              <a:rPr lang="en-US" sz="1600" dirty="0"/>
              <a:t>{</a:t>
            </a:r>
          </a:p>
          <a:p>
            <a:pPr marL="914400" lvl="2" indent="0">
              <a:buNone/>
            </a:pPr>
            <a:r>
              <a:rPr lang="en-US" sz="1600" dirty="0" err="1"/>
              <a:t>document.body.style.color</a:t>
            </a:r>
            <a:r>
              <a:rPr lang="en-US" sz="1600" dirty="0"/>
              <a:t> = </a:t>
            </a:r>
            <a:r>
              <a:rPr lang="en-US" sz="1600" dirty="0" err="1"/>
              <a:t>txtcolor</a:t>
            </a:r>
            <a:r>
              <a:rPr lang="en-US" sz="1600" dirty="0"/>
              <a:t>;</a:t>
            </a:r>
          </a:p>
          <a:p>
            <a:pPr marL="914400" lvl="2" indent="0">
              <a:buNone/>
            </a:pPr>
            <a:r>
              <a:rPr lang="en-US" sz="1600" dirty="0"/>
              <a:t>}</a:t>
            </a:r>
          </a:p>
          <a:p>
            <a:pPr marL="914400" lvl="2" indent="0">
              <a:buNone/>
            </a:pPr>
            <a:r>
              <a:rPr lang="en-US" sz="1600" dirty="0"/>
              <a:t>&lt;/script&gt;</a:t>
            </a:r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B254F-E3BC-2F45-B1EC-7E2B84841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5" y="2369689"/>
            <a:ext cx="4270247" cy="3101982"/>
          </a:xfrm>
        </p:spPr>
        <p:txBody>
          <a:bodyPr>
            <a:normAutofit lnSpcReduction="10000"/>
          </a:bodyPr>
          <a:lstStyle/>
          <a:p>
            <a:pPr marL="914400" lvl="2" indent="0">
              <a:buNone/>
            </a:pPr>
            <a:r>
              <a:rPr lang="en-US" dirty="0"/>
              <a:t>&lt;/head&gt;</a:t>
            </a:r>
          </a:p>
          <a:p>
            <a:pPr marL="914400" lvl="2" indent="0">
              <a:buNone/>
            </a:pPr>
            <a:r>
              <a:rPr lang="en-US" dirty="0"/>
              <a:t>&lt;body&gt;</a:t>
            </a:r>
          </a:p>
          <a:p>
            <a:pPr marL="914400" lvl="2" indent="0">
              <a:buNone/>
            </a:pPr>
            <a:r>
              <a:rPr lang="en-US" dirty="0"/>
              <a:t>&lt;p onclick = “</a:t>
            </a:r>
            <a:r>
              <a:rPr lang="en-US" dirty="0" err="1"/>
              <a:t>setText</a:t>
            </a:r>
            <a:r>
              <a:rPr lang="en-US" dirty="0"/>
              <a:t>(‘blue’)”&gt;Blue&lt;/p&gt;</a:t>
            </a:r>
          </a:p>
          <a:p>
            <a:pPr marL="914400" lvl="2" indent="0">
              <a:buNone/>
            </a:pPr>
            <a:r>
              <a:rPr lang="en-US" dirty="0"/>
              <a:t>&lt;p onclick = “</a:t>
            </a:r>
            <a:r>
              <a:rPr lang="en-US" dirty="0" err="1"/>
              <a:t>setText</a:t>
            </a:r>
            <a:r>
              <a:rPr lang="en-US" dirty="0"/>
              <a:t>(‘red’)”&gt;Red&lt;/p&gt;</a:t>
            </a:r>
          </a:p>
          <a:p>
            <a:pPr marL="914400" lvl="2" indent="0">
              <a:buNone/>
            </a:pPr>
            <a:r>
              <a:rPr lang="en-US" dirty="0"/>
              <a:t>&lt;p onclick = “</a:t>
            </a:r>
            <a:r>
              <a:rPr lang="en-US" dirty="0" err="1"/>
              <a:t>setText</a:t>
            </a:r>
            <a:r>
              <a:rPr lang="en-US" dirty="0"/>
              <a:t>(‘orange’)”&gt;Orange&lt;/p&gt;</a:t>
            </a:r>
          </a:p>
          <a:p>
            <a:pPr marL="914400" lvl="2" indent="0">
              <a:buNone/>
            </a:pPr>
            <a:r>
              <a:rPr lang="en-US" dirty="0"/>
              <a:t>&lt;/body&gt;</a:t>
            </a:r>
          </a:p>
          <a:p>
            <a:pPr marL="914400" lvl="2" indent="0">
              <a:buNone/>
            </a:pPr>
            <a:r>
              <a:rPr lang="en-US" dirty="0"/>
              <a:t>&lt;/html&gt;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43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9C67-47F1-B34A-9371-9E0B8C90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9074"/>
            <a:ext cx="7729728" cy="893926"/>
          </a:xfrm>
        </p:spPr>
        <p:txBody>
          <a:bodyPr/>
          <a:lstStyle/>
          <a:p>
            <a:r>
              <a:rPr lang="en-US" dirty="0"/>
              <a:t>Setting the </a:t>
            </a:r>
            <a:r>
              <a:rPr lang="en-US" dirty="0" err="1"/>
              <a:t>backgrond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7E44B-740E-DD4B-A1B0-0F915714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10"/>
            <a:ext cx="10515600" cy="408201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800" dirty="0"/>
              <a:t>We can access the background as:</a:t>
            </a:r>
          </a:p>
          <a:p>
            <a:endParaRPr lang="en-US" sz="1800" dirty="0"/>
          </a:p>
          <a:p>
            <a:pPr lvl="4">
              <a:buFont typeface="Wingdings" pitchFamily="2" charset="2"/>
              <a:buChar char="Ø"/>
            </a:pPr>
            <a:r>
              <a:rPr lang="en-US" sz="1800" dirty="0" err="1"/>
              <a:t>document.body.background</a:t>
            </a:r>
            <a:endParaRPr lang="en-US" sz="1800" dirty="0"/>
          </a:p>
          <a:p>
            <a:pPr lvl="4">
              <a:buFont typeface="Wingdings" pitchFamily="2" charset="2"/>
              <a:buChar char="Ø"/>
            </a:pPr>
            <a:r>
              <a:rPr lang="en-US" sz="1800" dirty="0" err="1"/>
              <a:t>document.getElementById</a:t>
            </a:r>
            <a:r>
              <a:rPr lang="en-US" sz="1800" dirty="0"/>
              <a:t>(“id of the body tag”).background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lvl="2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457200" lvl="1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166313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{CCFBCF94-B21A-0A41-95CB-0A59F6489DAA}tf10001120</Template>
  <TotalTime>2747</TotalTime>
  <Words>931</Words>
  <Application>Microsoft Macintosh PowerPoint</Application>
  <PresentationFormat>Widescreen</PresentationFormat>
  <Paragraphs>253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Gill Sans MT</vt:lpstr>
      <vt:lpstr>Wingdings</vt:lpstr>
      <vt:lpstr>Parcel</vt:lpstr>
      <vt:lpstr>CSIS – 4135: Spring 2022</vt:lpstr>
      <vt:lpstr>Working with background, images and date object</vt:lpstr>
      <vt:lpstr>Outline</vt:lpstr>
      <vt:lpstr>Controlling the background</vt:lpstr>
      <vt:lpstr>Setting the bgcolor</vt:lpstr>
      <vt:lpstr>Setting the bgcolor – cont.</vt:lpstr>
      <vt:lpstr>Setting the text color</vt:lpstr>
      <vt:lpstr>Setting the text color – cont.</vt:lpstr>
      <vt:lpstr>Setting the backgrond</vt:lpstr>
      <vt:lpstr>Setting the background – cont.</vt:lpstr>
      <vt:lpstr>Working with images</vt:lpstr>
      <vt:lpstr>Working with images – cont.</vt:lpstr>
      <vt:lpstr>Working with images – cont.</vt:lpstr>
      <vt:lpstr>Image Rollover</vt:lpstr>
      <vt:lpstr>Image Rollover</vt:lpstr>
      <vt:lpstr>Image Preview</vt:lpstr>
      <vt:lpstr>Slide show</vt:lpstr>
      <vt:lpstr>Slide show</vt:lpstr>
      <vt:lpstr>Working with date object</vt:lpstr>
      <vt:lpstr>Date objects – cont.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CSIS – 4135: Spring 2019</dc:title>
  <dc:creator>Chakraborty, Sujoy</dc:creator>
  <cp:lastModifiedBy>Sujoy Chakraborty</cp:lastModifiedBy>
  <cp:revision>338</cp:revision>
  <dcterms:created xsi:type="dcterms:W3CDTF">2019-01-14T03:31:52Z</dcterms:created>
  <dcterms:modified xsi:type="dcterms:W3CDTF">2022-03-22T12:14:04Z</dcterms:modified>
</cp:coreProperties>
</file>